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9" r:id="rId6"/>
    <p:sldId id="260" r:id="rId7"/>
    <p:sldId id="261" r:id="rId8"/>
    <p:sldId id="262" r:id="rId9"/>
    <p:sldId id="269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0122143-6D0D-4346-894F-A2374254B4E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E677937-FB3D-4B7B-A3F6-0AAE16E80F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indices de l’énonciation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Préparé </a:t>
            </a:r>
            <a:r>
              <a:rPr lang="fr-FR" dirty="0" smtClean="0"/>
              <a:t> </a:t>
            </a:r>
            <a:r>
              <a:rPr lang="fr-FR" dirty="0" smtClean="0"/>
              <a:t>par Mme </a:t>
            </a:r>
            <a:r>
              <a:rPr lang="fr-FR" dirty="0" err="1" smtClean="0"/>
              <a:t>Nahed</a:t>
            </a:r>
            <a:r>
              <a:rPr lang="fr-FR" dirty="0" smtClean="0"/>
              <a:t> </a:t>
            </a:r>
            <a:r>
              <a:rPr lang="fr-FR" dirty="0" smtClean="0"/>
              <a:t>NASSEREDINE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4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 smtClean="0"/>
              <a:t>B- Les indices de subjectivité</a:t>
            </a:r>
            <a:br>
              <a:rPr lang="fr-FR" sz="3600" b="1" dirty="0" smtClean="0"/>
            </a:br>
            <a:r>
              <a:rPr lang="fr-FR" sz="3600" b="1" dirty="0" smtClean="0"/>
              <a:t>(marques sémantiques ou lexicales/modalisation</a:t>
            </a:r>
            <a:r>
              <a:rPr lang="fr-F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1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. Lexique affectif</a:t>
            </a:r>
            <a:r>
              <a:rPr lang="fr-FR" dirty="0" smtClean="0"/>
              <a:t>: mots et expressions exprimant des sentiments et des réactions affectives : pitié, indignation, sympathie, peur, colère, surprise…</a:t>
            </a:r>
          </a:p>
          <a:p>
            <a:r>
              <a:rPr lang="fr-FR" b="1" dirty="0" smtClean="0"/>
              <a:t>2.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Lexique évaluatif </a:t>
            </a:r>
            <a:r>
              <a:rPr lang="fr-FR" dirty="0" smtClean="0"/>
              <a:t>: mots et expressions exprimant le jugement positif(mélioratif, appréciatif): magnifique, admirable..) ou négatif(péjoratif, dépréciatif): détestable, médiocre…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391149"/>
            <a:ext cx="281940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C. Modalisateurs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1.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Signes de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ponctuation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et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typographie</a:t>
            </a:r>
          </a:p>
          <a:p>
            <a:r>
              <a:rPr lang="fr-FR" dirty="0" smtClean="0"/>
              <a:t>2.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Adverbes et groupes nominaux </a:t>
            </a:r>
            <a:r>
              <a:rPr lang="fr-FR" dirty="0" smtClean="0"/>
              <a:t>marquant la </a:t>
            </a:r>
            <a:r>
              <a:rPr lang="fr-FR" b="1" dirty="0" smtClean="0"/>
              <a:t>certitude</a:t>
            </a:r>
            <a:r>
              <a:rPr lang="fr-FR" dirty="0" smtClean="0"/>
              <a:t>, le </a:t>
            </a:r>
            <a:r>
              <a:rPr lang="fr-FR" b="1" dirty="0" smtClean="0"/>
              <a:t>doute</a:t>
            </a:r>
            <a:r>
              <a:rPr lang="fr-FR" dirty="0" smtClean="0"/>
              <a:t> ou la </a:t>
            </a:r>
            <a:r>
              <a:rPr lang="fr-FR" b="1" dirty="0" smtClean="0"/>
              <a:t>distanciation</a:t>
            </a:r>
            <a:r>
              <a:rPr lang="fr-FR" dirty="0" smtClean="0"/>
              <a:t> : peut-être, certes, vraiment, sans doute, probablement..</a:t>
            </a:r>
          </a:p>
          <a:p>
            <a:r>
              <a:rPr lang="fr-FR" dirty="0" smtClean="0"/>
              <a:t>3.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Adjectifs évaluatifs </a:t>
            </a:r>
            <a:r>
              <a:rPr lang="fr-FR" dirty="0" smtClean="0"/>
              <a:t>(difficile, probable…)</a:t>
            </a:r>
          </a:p>
          <a:p>
            <a:r>
              <a:rPr lang="fr-FR" dirty="0" smtClean="0"/>
              <a:t>4.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F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igures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de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rhétorique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Verbes modaux: </a:t>
            </a:r>
            <a:r>
              <a:rPr lang="fr-FR" dirty="0" smtClean="0"/>
              <a:t>pouvoir, vouloir, falloir, devoir, paraître, sembler…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838200"/>
            <a:ext cx="20002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16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C. Modalisateurs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Verbes de jugement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, d’opinion</a:t>
            </a:r>
            <a:r>
              <a:rPr lang="fr-FR" dirty="0" smtClean="0"/>
              <a:t>: estimer, juger, reconnaître, admettre, apprécier, douter…</a:t>
            </a:r>
          </a:p>
          <a:p>
            <a:r>
              <a:rPr lang="fr-FR" dirty="0"/>
              <a:t>7</a:t>
            </a:r>
            <a:r>
              <a:rPr lang="fr-FR" dirty="0" smtClean="0"/>
              <a:t>. L’emploi du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conditionnel</a:t>
            </a:r>
            <a:r>
              <a:rPr lang="fr-FR" dirty="0" smtClean="0"/>
              <a:t> ou du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subjonctif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(doute et incertitude)et de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 l’impératif</a:t>
            </a:r>
            <a:r>
              <a:rPr lang="fr-FR" b="1" dirty="0"/>
              <a:t> </a:t>
            </a:r>
            <a:r>
              <a:rPr lang="fr-FR" dirty="0" smtClean="0"/>
              <a:t>(apostropher le lecteur)et des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déontiques</a:t>
            </a:r>
          </a:p>
          <a:p>
            <a:r>
              <a:rPr lang="fr-FR" dirty="0" smtClean="0"/>
              <a:t>8.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Les types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de phrases</a:t>
            </a:r>
            <a:r>
              <a:rPr lang="fr-FR" dirty="0" smtClean="0"/>
              <a:t>:</a:t>
            </a:r>
          </a:p>
          <a:p>
            <a:pPr marL="6858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 I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nterrogative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  <a:r>
              <a:rPr lang="fr-FR" b="1" dirty="0" smtClean="0"/>
              <a:t>question rhétorique </a:t>
            </a:r>
            <a:r>
              <a:rPr lang="fr-FR" dirty="0" smtClean="0"/>
              <a:t>ou </a:t>
            </a:r>
            <a:r>
              <a:rPr lang="fr-FR" b="1" dirty="0" smtClean="0"/>
              <a:t>oratoire</a:t>
            </a:r>
            <a:r>
              <a:rPr lang="fr-FR" dirty="0" smtClean="0"/>
              <a:t> adressée au destinataire pour le pousser à réfléchir et à réagir vis-à-vis du débat.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662" y="762000"/>
            <a:ext cx="228600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C. Modalisateurs</a:t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Déclarative</a:t>
            </a:r>
            <a:r>
              <a:rPr lang="fr-FR" dirty="0" smtClean="0"/>
              <a:t>: exprimant la certitude du locuteur dans ses propos.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Exclamative</a:t>
            </a:r>
            <a:r>
              <a:rPr lang="fr-FR" b="1" dirty="0" smtClean="0"/>
              <a:t>: </a:t>
            </a:r>
            <a:r>
              <a:rPr lang="fr-FR" dirty="0" smtClean="0"/>
              <a:t>marquant l’indignation, la surprise ou l’ironie du locuteur.</a:t>
            </a:r>
          </a:p>
          <a:p>
            <a:pPr marL="68580" indent="0">
              <a:buNone/>
            </a:pPr>
            <a:r>
              <a:rPr lang="fr-FR" dirty="0" smtClean="0"/>
              <a:t>9.  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forme emphatique </a:t>
            </a:r>
            <a:r>
              <a:rPr lang="fr-FR" dirty="0" smtClean="0"/>
              <a:t>(mise en relief):</a:t>
            </a:r>
          </a:p>
          <a:p>
            <a:pPr marL="68580" indent="0">
              <a:buNone/>
            </a:pPr>
            <a:r>
              <a:rPr lang="fr-FR" dirty="0" smtClean="0"/>
              <a:t>Ex: </a:t>
            </a:r>
            <a:r>
              <a:rPr lang="fr-FR" b="1" dirty="0" smtClean="0">
                <a:solidFill>
                  <a:srgbClr val="C00000"/>
                </a:solidFill>
              </a:rPr>
              <a:t>Cette maladie</a:t>
            </a:r>
            <a:r>
              <a:rPr lang="fr-FR" dirty="0" smtClean="0"/>
              <a:t>, vous </a:t>
            </a:r>
            <a:r>
              <a:rPr lang="fr-FR" b="1" dirty="0" err="1" smtClean="0">
                <a:solidFill>
                  <a:srgbClr val="C00000"/>
                </a:solidFill>
              </a:rPr>
              <a:t>la</a:t>
            </a:r>
            <a:r>
              <a:rPr lang="fr-FR" dirty="0" err="1" smtClean="0"/>
              <a:t>traitez</a:t>
            </a:r>
            <a:r>
              <a:rPr lang="fr-FR" dirty="0" smtClean="0"/>
              <a:t> </a:t>
            </a:r>
            <a:r>
              <a:rPr lang="fr-FR" dirty="0" smtClean="0"/>
              <a:t>mal. </a:t>
            </a:r>
          </a:p>
          <a:p>
            <a:pPr marL="68580" indent="0">
              <a:buNone/>
            </a:pPr>
            <a:r>
              <a:rPr lang="fr-FR" dirty="0" smtClean="0"/>
              <a:t>10</a:t>
            </a: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La forme impersonnelle</a:t>
            </a:r>
            <a:r>
              <a:rPr lang="fr-FR" dirty="0" smtClean="0"/>
              <a:t>: permettant au locuteur de </a:t>
            </a:r>
            <a:r>
              <a:rPr lang="fr-FR" b="1" dirty="0" smtClean="0"/>
              <a:t>prendre distance </a:t>
            </a:r>
            <a:r>
              <a:rPr lang="fr-FR" dirty="0" smtClean="0"/>
              <a:t>vis-à-vis de son énoncé :</a:t>
            </a:r>
            <a:r>
              <a:rPr lang="fr-FR" b="1" dirty="0" smtClean="0"/>
              <a:t> EX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Il est évident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que les voyages permettent une plus grande ouverture d’esprit. </a:t>
            </a: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9600"/>
            <a:ext cx="1828800" cy="1676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690562"/>
            <a:ext cx="20383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Remarque</a:t>
            </a:r>
            <a:r>
              <a:rPr lang="fr-FR" dirty="0" smtClean="0"/>
              <a:t>: les modalisateurs peuvent se combiner dans une même phrase.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9718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 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: Il semblerait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qu’il soit </a:t>
            </a:r>
            <a:r>
              <a:rPr lang="fr-FR" b="1" dirty="0" smtClean="0">
                <a:solidFill>
                  <a:srgbClr val="0070C0"/>
                </a:solidFill>
              </a:rPr>
              <a:t>possible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dirty="0" smtClean="0"/>
              <a:t>de cloner l’être humain.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38400" y="3294965"/>
            <a:ext cx="381000" cy="743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3400" y="4010891"/>
            <a:ext cx="576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Verbe modalisateur et construction impersonnelle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14800" y="3294965"/>
            <a:ext cx="76200" cy="371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62462" y="3666782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subjonctif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953000" y="3294965"/>
            <a:ext cx="762000" cy="371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86400" y="3666782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Adjectif évaluatif mélioratif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28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Valeur des modalisateurs: </a:t>
            </a:r>
          </a:p>
          <a:p>
            <a:pPr marL="68580" indent="0">
              <a:buNone/>
            </a:pPr>
            <a:endParaRPr lang="fr-FR" dirty="0" smtClean="0">
              <a:solidFill>
                <a:schemeClr val="accent5"/>
              </a:solidFill>
            </a:endParaRPr>
          </a:p>
          <a:p>
            <a:pPr marL="68580" indent="0">
              <a:buNone/>
            </a:pPr>
            <a:r>
              <a:rPr lang="fr-FR" dirty="0" smtClean="0">
                <a:solidFill>
                  <a:schemeClr val="accent5"/>
                </a:solidFill>
              </a:rPr>
              <a:t>Ils traduisent le degré de certitude du locuteur vis-à-vis de son énoncé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modalisateurs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dirty="0" smtClean="0"/>
              <a:t>Valeur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86200"/>
            <a:ext cx="1524000" cy="1533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76400"/>
            <a:ext cx="35052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52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Application sur les marqueurs grammaticaux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286000"/>
            <a:ext cx="5800725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1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Lisez le texte suivant puis répondez aux </a:t>
            </a:r>
            <a:r>
              <a:rPr lang="fr-FR" b="1" dirty="0" smtClean="0"/>
              <a:t>questions.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fr-FR" dirty="0" smtClean="0"/>
              <a:t>                                                     Paris, Le 23 mai 2016</a:t>
            </a:r>
            <a:endParaRPr lang="en-US" dirty="0" smtClean="0"/>
          </a:p>
          <a:p>
            <a:pPr marL="68580" indent="0">
              <a:buNone/>
            </a:pPr>
            <a:r>
              <a:rPr lang="fr-FR" dirty="0" smtClean="0"/>
              <a:t>      Chère </a:t>
            </a:r>
            <a:r>
              <a:rPr lang="fr-FR" dirty="0" smtClean="0"/>
              <a:t>Line</a:t>
            </a:r>
            <a:r>
              <a:rPr lang="fr-FR" dirty="0" smtClean="0"/>
              <a:t>,</a:t>
            </a:r>
            <a:r>
              <a:rPr lang="fr-FR" dirty="0"/>
              <a:t>	</a:t>
            </a:r>
            <a:endParaRPr lang="en-US" dirty="0"/>
          </a:p>
          <a:p>
            <a:pPr marL="68580" indent="0">
              <a:buNone/>
            </a:pPr>
            <a:r>
              <a:rPr lang="fr-FR" dirty="0" smtClean="0"/>
              <a:t>  Nous</a:t>
            </a:r>
            <a:r>
              <a:rPr lang="fr-FR" dirty="0"/>
              <a:t> attendons ta venue avec impatience et j'ai tout préparé pour te recevoir. Ce n'est pas la peine d'apporter ta guitare, je te </a:t>
            </a:r>
            <a:r>
              <a:rPr lang="fr-FR" dirty="0" smtClean="0"/>
              <a:t>prêterai</a:t>
            </a:r>
            <a:r>
              <a:rPr lang="fr-FR" dirty="0"/>
              <a:t> la mienne, qui est toute neuve. Tu sais, ne t'inquiète pas, tu ne dérangeras personne ! Parmi les gens de ma famille, certains pensent que je suis amoureux de toi. </a:t>
            </a:r>
            <a:r>
              <a:rPr lang="en-US" dirty="0"/>
              <a:t>Qui </a:t>
            </a:r>
            <a:r>
              <a:rPr lang="en-US" dirty="0" err="1" smtClean="0"/>
              <a:t>sait</a:t>
            </a:r>
            <a:r>
              <a:rPr lang="en-US" dirty="0" smtClean="0"/>
              <a:t> ?</a:t>
            </a:r>
            <a:endParaRPr lang="en-US" dirty="0"/>
          </a:p>
          <a:p>
            <a:pPr marL="68580" indent="0">
              <a:buNone/>
            </a:pPr>
            <a:r>
              <a:rPr lang="fr-FR" dirty="0" smtClean="0"/>
              <a:t>                         À </a:t>
            </a:r>
            <a:r>
              <a:rPr lang="fr-FR" dirty="0"/>
              <a:t>très </a:t>
            </a:r>
            <a:r>
              <a:rPr lang="fr-FR" dirty="0" smtClean="0"/>
              <a:t>bientôt,</a:t>
            </a:r>
          </a:p>
          <a:p>
            <a:pPr marL="6858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Joseph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1-À </a:t>
            </a:r>
            <a:r>
              <a:rPr lang="fr-FR" dirty="0"/>
              <a:t>quel genre appartient ce texte ? </a:t>
            </a:r>
            <a:r>
              <a:rPr lang="fr-FR" dirty="0" smtClean="0"/>
              <a:t>Donnez </a:t>
            </a:r>
            <a:r>
              <a:rPr lang="fr-FR" dirty="0"/>
              <a:t>deux indices qui le montrent</a:t>
            </a:r>
            <a:r>
              <a:rPr lang="fr-FR" dirty="0" smtClean="0"/>
              <a:t>.</a:t>
            </a:r>
            <a:endParaRPr lang="en-US" dirty="0"/>
          </a:p>
          <a:p>
            <a:pPr marL="68580" lvl="0" indent="0">
              <a:buNone/>
            </a:pPr>
            <a:endParaRPr lang="en-US" dirty="0" smtClean="0"/>
          </a:p>
          <a:p>
            <a:pPr lvl="0"/>
            <a:r>
              <a:rPr lang="fr-FR" dirty="0" smtClean="0"/>
              <a:t>2-Relevez les mots qui renvoient au destinateur et ceux qui renvoient au destinataire et placez-les dans le tableau suivant: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34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16115"/>
              </p:ext>
            </p:extLst>
          </p:nvPr>
        </p:nvGraphicFramePr>
        <p:xfrm>
          <a:off x="914400" y="2133600"/>
          <a:ext cx="7186610" cy="24463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37322"/>
                <a:gridCol w="2144078"/>
                <a:gridCol w="1600200"/>
                <a:gridCol w="1796730"/>
                <a:gridCol w="208280"/>
              </a:tblGrid>
              <a:tr h="1447800">
                <a:tc>
                  <a:txBody>
                    <a:bodyPr/>
                    <a:lstStyle/>
                    <a:p>
                      <a:r>
                        <a:rPr lang="fr-FR" dirty="0" smtClean="0"/>
                        <a:t>Mots qui renvoient au</a:t>
                      </a:r>
                      <a:r>
                        <a:rPr lang="fr-FR" baseline="0" dirty="0" smtClean="0"/>
                        <a:t> locuteur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Classe</a:t>
                      </a:r>
                      <a:r>
                        <a:rPr lang="fr-FR" baseline="0" dirty="0" smtClean="0"/>
                        <a:t> grammaticale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Mots</a:t>
                      </a:r>
                      <a:r>
                        <a:rPr lang="fr-FR" baseline="0" dirty="0" smtClean="0"/>
                        <a:t> qui renvoient au récepteur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Classe grammaticale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985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1999" y="5334000"/>
            <a:ext cx="75921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3-Cet  énoncé est-il ancré ou coupé de la situation </a:t>
            </a:r>
            <a:r>
              <a:rPr lang="fr-FR" sz="1600" dirty="0" smtClean="0"/>
              <a:t>d’</a:t>
            </a:r>
            <a:r>
              <a:rPr lang="fr-FR" sz="1600" dirty="0" err="1" smtClean="0"/>
              <a:t>énonciation?</a:t>
            </a:r>
            <a:r>
              <a:rPr lang="fr-FR" sz="1600" b="1" dirty="0" err="1" smtClean="0"/>
              <a:t>Justifiez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35287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028701"/>
            <a:ext cx="7024744" cy="1143000"/>
          </a:xfrm>
        </p:spPr>
        <p:txBody>
          <a:bodyPr/>
          <a:lstStyle/>
          <a:p>
            <a:r>
              <a:rPr lang="fr-FR" b="1" dirty="0" smtClean="0"/>
              <a:t>I-Définition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Tout </a:t>
            </a:r>
            <a:r>
              <a:rPr lang="fr-FR" dirty="0"/>
              <a:t>message écrit ou oral (un </a:t>
            </a:r>
            <a:r>
              <a:rPr lang="fr-FR" dirty="0" smtClean="0"/>
              <a:t>texte, une </a:t>
            </a:r>
            <a:r>
              <a:rPr lang="fr-FR" dirty="0"/>
              <a:t>phrase….)  est un énoncé</a:t>
            </a:r>
            <a:r>
              <a:rPr lang="fr-FR" dirty="0" smtClean="0"/>
              <a:t>.</a:t>
            </a:r>
          </a:p>
          <a:p>
            <a:pPr marL="68580" indent="0">
              <a:buNone/>
            </a:pPr>
            <a:endParaRPr lang="fr-FR" dirty="0" smtClean="0"/>
          </a:p>
          <a:p>
            <a:r>
              <a:rPr lang="fr-FR" dirty="0" smtClean="0"/>
              <a:t>Pour </a:t>
            </a:r>
            <a:r>
              <a:rPr lang="fr-FR" dirty="0"/>
              <a:t>bien le comprendre, il faut déterminer la situation dans laquelle il a été </a:t>
            </a:r>
            <a:r>
              <a:rPr lang="fr-FR" dirty="0" smtClean="0"/>
              <a:t>produit : la </a:t>
            </a:r>
            <a:r>
              <a:rPr lang="fr-FR" dirty="0"/>
              <a:t>situation d’énonciation.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787" y="685800"/>
            <a:ext cx="1885950" cy="1676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1"/>
            <a:ext cx="2309813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45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Application sur les marqueurs sémantiques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476500"/>
            <a:ext cx="47244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3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Ex1: </a:t>
            </a:r>
            <a:r>
              <a:rPr lang="en-US" b="1" dirty="0" err="1"/>
              <a:t>P</a:t>
            </a:r>
            <a:r>
              <a:rPr lang="en-US" b="1" dirty="0" err="1" smtClean="0"/>
              <a:t>récisez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l’énoncé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b="1" dirty="0" err="1" smtClean="0"/>
              <a:t>objectif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b="1" dirty="0" err="1" smtClean="0"/>
              <a:t>subjectif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FR" dirty="0" smtClean="0"/>
              <a:t>1-Ce </a:t>
            </a:r>
            <a:r>
              <a:rPr lang="fr-FR" dirty="0"/>
              <a:t>matin, tous les journaux racontent le succès d’un concert de musique classique.</a:t>
            </a:r>
            <a:endParaRPr lang="en-US" dirty="0"/>
          </a:p>
          <a:p>
            <a:endParaRPr lang="en-US" dirty="0"/>
          </a:p>
          <a:p>
            <a:pPr lvl="0"/>
            <a:r>
              <a:rPr lang="fr-FR" dirty="0" smtClean="0"/>
              <a:t>2-Quel </a:t>
            </a:r>
            <a:r>
              <a:rPr lang="fr-FR" dirty="0"/>
              <a:t>concert grandiose ! Ce fut une soirée magique !</a:t>
            </a:r>
            <a:endParaRPr lang="en-US" dirty="0"/>
          </a:p>
          <a:p>
            <a:pPr marL="68580" indent="0">
              <a:buNone/>
            </a:pPr>
            <a:r>
              <a:rPr lang="fr-FR" dirty="0"/>
              <a:t> </a:t>
            </a:r>
            <a:endParaRPr lang="en-US" dirty="0"/>
          </a:p>
          <a:p>
            <a:pPr lvl="0"/>
            <a:r>
              <a:rPr lang="fr-FR" dirty="0" smtClean="0"/>
              <a:t>3-Les </a:t>
            </a:r>
            <a:r>
              <a:rPr lang="fr-FR" dirty="0"/>
              <a:t>spectateurs ont manifesté leur joie par trente minutes d’applaudissements et plusieurs rappels.</a:t>
            </a:r>
            <a:endParaRPr lang="en-US" dirty="0"/>
          </a:p>
          <a:p>
            <a:pPr marL="68580" indent="0">
              <a:buNone/>
            </a:pPr>
            <a:r>
              <a:rPr lang="fr-FR" dirty="0"/>
              <a:t> </a:t>
            </a:r>
            <a:endParaRPr lang="en-US" dirty="0"/>
          </a:p>
          <a:p>
            <a:pPr lvl="0"/>
            <a:r>
              <a:rPr lang="fr-FR" dirty="0" smtClean="0"/>
              <a:t>4-Le </a:t>
            </a:r>
            <a:r>
              <a:rPr lang="fr-FR" dirty="0"/>
              <a:t>chef d’orchestre et les musiciens ont salué la salle à plusieurs reprises.</a:t>
            </a:r>
            <a:endParaRPr lang="en-US" dirty="0"/>
          </a:p>
          <a:p>
            <a:pPr marL="68580" indent="0">
              <a:buNone/>
            </a:pPr>
            <a:r>
              <a:rPr lang="fr-FR" dirty="0"/>
              <a:t> </a:t>
            </a:r>
            <a:endParaRPr lang="en-US" dirty="0"/>
          </a:p>
          <a:p>
            <a:r>
              <a:rPr lang="fr-FR" dirty="0" smtClean="0"/>
              <a:t>5-Les </a:t>
            </a:r>
            <a:r>
              <a:rPr lang="fr-FR" dirty="0"/>
              <a:t>artistes sur scène semblaient très heureux ; on aurait dit qu’ils vivaient un moment fort.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5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EX 2 :</a:t>
            </a:r>
            <a:r>
              <a:rPr lang="fr-FR" sz="3200" b="1" dirty="0" smtClean="0"/>
              <a:t> Soulignez </a:t>
            </a:r>
            <a:r>
              <a:rPr lang="fr-FR" sz="3200" dirty="0" smtClean="0"/>
              <a:t>les modalisateurs et </a:t>
            </a:r>
            <a:r>
              <a:rPr lang="fr-FR" sz="3200" b="1" dirty="0" smtClean="0"/>
              <a:t>précisez</a:t>
            </a:r>
            <a:r>
              <a:rPr lang="fr-FR" sz="3200" dirty="0" smtClean="0"/>
              <a:t> s’ils expriment le doute ou la certitude</a:t>
            </a:r>
            <a:endParaRPr lang="en-US" sz="3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413000"/>
            <a:ext cx="7467599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14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 A bientôt!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3574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0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II-Les  éléments de la situation d’énonciation</a:t>
            </a:r>
            <a:r>
              <a:rPr lang="fr-FR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448175" algn="l"/>
              </a:tabLst>
            </a:pPr>
            <a:r>
              <a:rPr lang="fr-FR" dirty="0">
                <a:latin typeface="Times New Roman"/>
                <a:ea typeface="Calibri"/>
                <a:cs typeface="Arial"/>
              </a:rPr>
              <a:t>On définit une situation d’énonciation en précisant: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latin typeface="Times New Roman"/>
                <a:ea typeface="Calibri"/>
                <a:cs typeface="Arial"/>
              </a:rPr>
              <a:t>-Qui </a:t>
            </a:r>
            <a:r>
              <a:rPr lang="fr-FR" dirty="0">
                <a:latin typeface="Times New Roman"/>
                <a:ea typeface="Calibri"/>
                <a:cs typeface="Arial"/>
              </a:rPr>
              <a:t>parle  ou écrit ? 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(</a:t>
            </a:r>
            <a:r>
              <a:rPr lang="fr-FR" dirty="0">
                <a:latin typeface="Times New Roman"/>
                <a:ea typeface="Calibri"/>
                <a:cs typeface="Arial"/>
              </a:rPr>
              <a:t>l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’énonciateur ,</a:t>
            </a:r>
            <a:r>
              <a:rPr lang="fr-FR" dirty="0">
                <a:latin typeface="Times New Roman"/>
                <a:ea typeface="Calibri"/>
                <a:cs typeface="Arial"/>
              </a:rPr>
              <a:t>le destinateur, l’émetteur, le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locuteur)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>
                <a:latin typeface="Times New Roman"/>
                <a:ea typeface="Calibri"/>
                <a:cs typeface="Arial"/>
              </a:rPr>
              <a:t>-A qui ?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(le </a:t>
            </a:r>
            <a:r>
              <a:rPr lang="fr-FR" dirty="0">
                <a:latin typeface="Times New Roman"/>
                <a:ea typeface="Calibri"/>
                <a:cs typeface="Arial"/>
              </a:rPr>
              <a:t>destinataire, le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récepteur)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latin typeface="Times New Roman"/>
                <a:ea typeface="Calibri"/>
                <a:cs typeface="Arial"/>
              </a:rPr>
              <a:t>-Quand</a:t>
            </a:r>
            <a:r>
              <a:rPr lang="fr-FR" dirty="0">
                <a:latin typeface="Times New Roman"/>
                <a:ea typeface="Calibri"/>
                <a:cs typeface="Arial"/>
              </a:rPr>
              <a:t> ? Le moment précis de l’énonciation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(la </a:t>
            </a:r>
            <a:r>
              <a:rPr lang="fr-FR" dirty="0" err="1" smtClean="0">
                <a:latin typeface="Times New Roman"/>
                <a:ea typeface="Calibri"/>
                <a:cs typeface="Arial"/>
              </a:rPr>
              <a:t>date,le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 </a:t>
            </a:r>
            <a:r>
              <a:rPr lang="fr-FR" dirty="0">
                <a:latin typeface="Times New Roman"/>
                <a:ea typeface="Calibri"/>
                <a:cs typeface="Arial"/>
              </a:rPr>
              <a:t>temps).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>
                <a:latin typeface="Times New Roman"/>
                <a:ea typeface="Calibri"/>
                <a:cs typeface="Arial"/>
              </a:rPr>
              <a:t>-Où ? L‘endroit précis de l’énonciation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(le </a:t>
            </a:r>
            <a:r>
              <a:rPr lang="fr-FR" dirty="0">
                <a:latin typeface="Times New Roman"/>
                <a:ea typeface="Calibri"/>
                <a:cs typeface="Arial"/>
              </a:rPr>
              <a:t>lieu).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>
                <a:latin typeface="Times New Roman"/>
                <a:ea typeface="Calibri"/>
                <a:cs typeface="Arial"/>
              </a:rPr>
              <a:t>-</a:t>
            </a:r>
            <a:r>
              <a:rPr lang="fr-FR" b="1" dirty="0">
                <a:latin typeface="Times New Roman"/>
                <a:ea typeface="Calibri"/>
                <a:cs typeface="Arial"/>
              </a:rPr>
              <a:t>Pourquoi </a:t>
            </a:r>
            <a:r>
              <a:rPr lang="fr-FR" dirty="0">
                <a:latin typeface="Times New Roman"/>
                <a:ea typeface="Calibri"/>
                <a:cs typeface="Arial"/>
              </a:rPr>
              <a:t>? L’objectif recherché par l’énonciateur </a:t>
            </a:r>
            <a:r>
              <a:rPr lang="fr-FR" dirty="0" smtClean="0">
                <a:latin typeface="Times New Roman"/>
                <a:ea typeface="Calibri"/>
                <a:cs typeface="Arial"/>
              </a:rPr>
              <a:t>(la </a:t>
            </a:r>
            <a:r>
              <a:rPr lang="fr-FR" dirty="0">
                <a:latin typeface="Times New Roman"/>
                <a:ea typeface="Calibri"/>
                <a:cs typeface="Arial"/>
              </a:rPr>
              <a:t>visée, le but).</a:t>
            </a:r>
            <a:br>
              <a:rPr lang="fr-FR" dirty="0">
                <a:latin typeface="Times New Roman"/>
                <a:ea typeface="Calibri"/>
                <a:cs typeface="Arial"/>
              </a:rPr>
            </a:br>
            <a:r>
              <a:rPr lang="fr-FR" b="1" dirty="0">
                <a:latin typeface="Times New Roman"/>
                <a:ea typeface="Calibri"/>
                <a:cs typeface="Arial"/>
              </a:rPr>
              <a:t>Ex</a:t>
            </a:r>
            <a:r>
              <a:rPr lang="fr-FR" dirty="0">
                <a:latin typeface="Times New Roman"/>
                <a:ea typeface="Calibri"/>
                <a:cs typeface="Arial"/>
              </a:rPr>
              <a:t> :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  <a:latin typeface="Times New Roman"/>
                <a:ea typeface="Calibri"/>
                <a:cs typeface="Arial"/>
              </a:rPr>
              <a:t>Avant de quitter le pays j’écris ces quelques mots pour te dire au revoir.</a:t>
            </a:r>
            <a:endParaRPr lang="en-US" sz="2000" dirty="0">
              <a:solidFill>
                <a:schemeClr val="accent3">
                  <a:lumMod val="50000"/>
                </a:schemeClr>
              </a:solidFill>
              <a:latin typeface="Calibri"/>
              <a:ea typeface="Calibri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24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fr-FR" dirty="0"/>
          </a:p>
          <a:p>
            <a:pPr marL="68580" indent="0">
              <a:buNone/>
            </a:pPr>
            <a:r>
              <a:rPr lang="fr-FR" dirty="0" smtClean="0"/>
              <a:t> </a:t>
            </a:r>
            <a:r>
              <a:rPr lang="fr-FR" dirty="0"/>
              <a:t>Les mots permettant d’évoquer les divers éléments de la situation d’énonciation sont 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appelés indices d’énonciation</a:t>
            </a:r>
            <a:r>
              <a:rPr lang="fr-FR" dirty="0"/>
              <a:t>. Ces indices sont: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III-Les indices </a:t>
            </a:r>
            <a:r>
              <a:rPr lang="fr-FR" b="1" dirty="0" smtClean="0"/>
              <a:t>de</a:t>
            </a:r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u="sng" dirty="0" smtClean="0"/>
              <a:t>l’énonciation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88280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7" y="3733800"/>
            <a:ext cx="312420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11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III-Indices de l’énonciation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19400" y="2209800"/>
            <a:ext cx="1219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laque 14"/>
          <p:cNvSpPr/>
          <p:nvPr/>
        </p:nvSpPr>
        <p:spPr>
          <a:xfrm>
            <a:off x="1219200" y="3352800"/>
            <a:ext cx="2362200" cy="1752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A-Marqueurs grammaticaux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Plaque 15"/>
          <p:cNvSpPr/>
          <p:nvPr/>
        </p:nvSpPr>
        <p:spPr>
          <a:xfrm>
            <a:off x="4843462" y="3362325"/>
            <a:ext cx="2057400" cy="17526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B-Marqueurs lexicaux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419600" y="2209800"/>
            <a:ext cx="1371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21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A</a:t>
            </a:r>
            <a:r>
              <a:rPr lang="fr-FR" b="1" u="sng" dirty="0" smtClean="0"/>
              <a:t>-Marqueurs grammaticaux: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accent3"/>
                </a:solidFill>
              </a:rPr>
              <a:t>1-indices de </a:t>
            </a:r>
            <a:r>
              <a:rPr lang="en-US" b="1" dirty="0" err="1" smtClean="0">
                <a:solidFill>
                  <a:schemeClr val="accent3"/>
                </a:solidFill>
              </a:rPr>
              <a:t>personne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r-FR" dirty="0" smtClean="0"/>
              <a:t> </a:t>
            </a:r>
            <a:r>
              <a:rPr lang="fr-FR" dirty="0"/>
              <a:t>-pronoms </a:t>
            </a:r>
            <a:r>
              <a:rPr lang="fr-FR" dirty="0" smtClean="0"/>
              <a:t>personnels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personne désignant le destinateur: je, me, moi, nous…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personne désignant le destinataire: </a:t>
            </a:r>
            <a:r>
              <a:rPr lang="fr-FR" dirty="0" err="1" smtClean="0"/>
              <a:t>tu,toi</a:t>
            </a:r>
            <a:r>
              <a:rPr lang="fr-FR" dirty="0" smtClean="0"/>
              <a:t>,</a:t>
            </a:r>
          </a:p>
          <a:p>
            <a:pPr marL="68580" indent="0">
              <a:buNone/>
            </a:pPr>
            <a:r>
              <a:rPr lang="fr-FR" dirty="0"/>
              <a:t>t</a:t>
            </a:r>
            <a:r>
              <a:rPr lang="fr-FR" dirty="0" smtClean="0"/>
              <a:t>e, vous… </a:t>
            </a:r>
            <a:r>
              <a:rPr lang="fr-FR" dirty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-déterminants possessifs (1ère et 2ème personnes):</a:t>
            </a:r>
            <a:r>
              <a:rPr lang="fr-FR" dirty="0" err="1" smtClean="0"/>
              <a:t>mon,ton,ma</a:t>
            </a:r>
            <a:r>
              <a:rPr lang="fr-FR" dirty="0" smtClean="0"/>
              <a:t>, </a:t>
            </a:r>
            <a:r>
              <a:rPr lang="fr-FR" dirty="0" err="1" smtClean="0"/>
              <a:t>ta,notre</a:t>
            </a:r>
            <a:r>
              <a:rPr lang="fr-FR" dirty="0" smtClean="0"/>
              <a:t>, vos…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 -pronoms possessifs (1ère et 2ème personnes): le mien, les tiens, le nôtre ,le vôtre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90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u="sng" dirty="0"/>
              <a:t/>
            </a:r>
            <a:br>
              <a:rPr lang="fr-FR" b="1" u="sng" dirty="0"/>
            </a:br>
            <a:r>
              <a:rPr lang="fr-FR" b="1" u="sng" dirty="0" smtClean="0">
                <a:solidFill>
                  <a:schemeClr val="accent3"/>
                </a:solidFill>
              </a:rPr>
              <a:t>2- </a:t>
            </a:r>
            <a:r>
              <a:rPr lang="fr-FR" b="1" u="sng" dirty="0">
                <a:solidFill>
                  <a:schemeClr val="accent3"/>
                </a:solidFill>
              </a:rPr>
              <a:t>I</a:t>
            </a:r>
            <a:r>
              <a:rPr lang="fr-FR" b="1" u="sng" dirty="0" smtClean="0">
                <a:solidFill>
                  <a:schemeClr val="accent3"/>
                </a:solidFill>
              </a:rPr>
              <a:t>ndices </a:t>
            </a:r>
            <a:r>
              <a:rPr lang="fr-FR" b="1" u="sng" dirty="0">
                <a:solidFill>
                  <a:schemeClr val="accent3"/>
                </a:solidFill>
              </a:rPr>
              <a:t>de </a:t>
            </a:r>
            <a:r>
              <a:rPr lang="fr-FR" b="1" u="sng" dirty="0" smtClean="0">
                <a:solidFill>
                  <a:schemeClr val="accent3"/>
                </a:solidFill>
              </a:rPr>
              <a:t>temps </a:t>
            </a:r>
            <a:r>
              <a:rPr lang="fr-FR" u="sng" dirty="0" smtClean="0"/>
              <a:t>(se rapportant à la situation d’énonciation</a:t>
            </a:r>
            <a:r>
              <a:rPr lang="fr-FR" b="1" u="sng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-</a:t>
            </a:r>
            <a:r>
              <a:rPr lang="fr-FR" dirty="0"/>
              <a:t>A</a:t>
            </a:r>
            <a:r>
              <a:rPr lang="fr-FR" dirty="0" smtClean="0"/>
              <a:t>dverbes </a:t>
            </a:r>
            <a:r>
              <a:rPr lang="fr-FR" dirty="0"/>
              <a:t>: maintenant</a:t>
            </a:r>
            <a:r>
              <a:rPr lang="fr-FR" dirty="0" smtClean="0"/>
              <a:t>, aujourd’hui</a:t>
            </a:r>
            <a:r>
              <a:rPr lang="fr-FR" dirty="0"/>
              <a:t>, actuellement….</a:t>
            </a:r>
            <a:endParaRPr lang="en-US" dirty="0"/>
          </a:p>
          <a:p>
            <a:r>
              <a:rPr lang="fr-FR" dirty="0"/>
              <a:t> </a:t>
            </a:r>
            <a:r>
              <a:rPr lang="fr-FR" dirty="0" smtClean="0"/>
              <a:t>-</a:t>
            </a:r>
            <a:r>
              <a:rPr lang="fr-FR" dirty="0"/>
              <a:t>G</a:t>
            </a:r>
            <a:r>
              <a:rPr lang="fr-FR" dirty="0" smtClean="0"/>
              <a:t>roupes </a:t>
            </a:r>
            <a:r>
              <a:rPr lang="fr-FR" dirty="0"/>
              <a:t>nominaux (GN) : le lundi….</a:t>
            </a:r>
            <a:br>
              <a:rPr lang="fr-FR" dirty="0"/>
            </a:br>
            <a:r>
              <a:rPr lang="fr-FR" dirty="0"/>
              <a:t>-des propositions subordonnées </a:t>
            </a:r>
            <a:r>
              <a:rPr lang="fr-FR" dirty="0" smtClean="0"/>
              <a:t>se rapportant au </a:t>
            </a:r>
            <a:r>
              <a:rPr lang="fr-FR" dirty="0"/>
              <a:t>moment où </a:t>
            </a:r>
            <a:r>
              <a:rPr lang="fr-FR" dirty="0" smtClean="0"/>
              <a:t>le locuteur </a:t>
            </a:r>
            <a:r>
              <a:rPr lang="fr-FR" dirty="0"/>
              <a:t>parle.</a:t>
            </a:r>
            <a:endParaRPr lang="en-US" dirty="0"/>
          </a:p>
          <a:p>
            <a:r>
              <a:rPr lang="fr-FR" dirty="0" smtClean="0"/>
              <a:t>-</a:t>
            </a:r>
            <a:r>
              <a:rPr lang="fr-FR" dirty="0" smtClean="0"/>
              <a:t>Jeu </a:t>
            </a:r>
            <a:r>
              <a:rPr lang="fr-FR" dirty="0"/>
              <a:t>des temps verbaux </a:t>
            </a:r>
            <a:r>
              <a:rPr lang="fr-FR" dirty="0" smtClean="0"/>
              <a:t>(présent, passé, futur)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219200"/>
            <a:ext cx="1905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43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 </a:t>
            </a:r>
            <a:r>
              <a:rPr lang="fr-FR" b="1" u="sng" dirty="0" smtClean="0">
                <a:solidFill>
                  <a:schemeClr val="accent3"/>
                </a:solidFill>
              </a:rPr>
              <a:t>3- </a:t>
            </a:r>
            <a:r>
              <a:rPr lang="fr-FR" b="1" u="sng" dirty="0">
                <a:solidFill>
                  <a:schemeClr val="accent3"/>
                </a:solidFill>
              </a:rPr>
              <a:t>I</a:t>
            </a:r>
            <a:r>
              <a:rPr lang="fr-FR" b="1" u="sng" dirty="0" smtClean="0">
                <a:solidFill>
                  <a:schemeClr val="accent3"/>
                </a:solidFill>
              </a:rPr>
              <a:t>ndices </a:t>
            </a:r>
            <a:r>
              <a:rPr lang="fr-FR" b="1" u="sng" dirty="0">
                <a:solidFill>
                  <a:schemeClr val="accent3"/>
                </a:solidFill>
              </a:rPr>
              <a:t>de lieu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</a:t>
            </a:r>
            <a:r>
              <a:rPr lang="fr-FR" dirty="0"/>
              <a:t>A</a:t>
            </a:r>
            <a:r>
              <a:rPr lang="fr-FR" dirty="0" smtClean="0"/>
              <a:t>dverbes</a:t>
            </a:r>
            <a:r>
              <a:rPr lang="fr-FR" dirty="0"/>
              <a:t> :ici, en haut……</a:t>
            </a:r>
            <a:endParaRPr lang="en-US" dirty="0"/>
          </a:p>
          <a:p>
            <a:r>
              <a:rPr lang="fr-FR" dirty="0"/>
              <a:t>  </a:t>
            </a:r>
            <a:r>
              <a:rPr lang="fr-FR" dirty="0" smtClean="0"/>
              <a:t>-</a:t>
            </a:r>
            <a:r>
              <a:rPr lang="fr-FR" dirty="0"/>
              <a:t>P</a:t>
            </a:r>
            <a:r>
              <a:rPr lang="fr-FR" dirty="0" smtClean="0"/>
              <a:t>ronom </a:t>
            </a:r>
            <a:r>
              <a:rPr lang="fr-FR" dirty="0"/>
              <a:t>relatif : où</a:t>
            </a:r>
            <a:r>
              <a:rPr lang="fr-FR" dirty="0" smtClean="0"/>
              <a:t>, dans </a:t>
            </a:r>
            <a:r>
              <a:rPr lang="fr-FR" dirty="0"/>
              <a:t>lequel, sur laquelle…..</a:t>
            </a:r>
            <a:endParaRPr lang="en-US" dirty="0"/>
          </a:p>
          <a:p>
            <a:r>
              <a:rPr lang="fr-FR" dirty="0"/>
              <a:t> </a:t>
            </a:r>
            <a:r>
              <a:rPr lang="fr-FR" dirty="0" smtClean="0"/>
              <a:t>-</a:t>
            </a:r>
            <a:r>
              <a:rPr lang="fr-FR" dirty="0"/>
              <a:t>G</a:t>
            </a:r>
            <a:r>
              <a:rPr lang="fr-FR" dirty="0" smtClean="0"/>
              <a:t>roupes </a:t>
            </a:r>
            <a:r>
              <a:rPr lang="fr-FR" dirty="0"/>
              <a:t>nominaux : dans la chambre……</a:t>
            </a:r>
            <a:endParaRPr lang="en-US" dirty="0"/>
          </a:p>
          <a:p>
            <a:r>
              <a:rPr lang="fr-FR" dirty="0"/>
              <a:t> </a:t>
            </a:r>
            <a:r>
              <a:rPr lang="fr-FR" dirty="0" smtClean="0"/>
              <a:t>-</a:t>
            </a:r>
            <a:r>
              <a:rPr lang="fr-FR" dirty="0"/>
              <a:t>N</a:t>
            </a:r>
            <a:r>
              <a:rPr lang="fr-FR" dirty="0" smtClean="0"/>
              <a:t>oms </a:t>
            </a:r>
            <a:r>
              <a:rPr lang="fr-FR" dirty="0"/>
              <a:t>propres : à Paris……..</a:t>
            </a:r>
            <a:endParaRPr lang="en-US" dirty="0"/>
          </a:p>
          <a:p>
            <a:r>
              <a:rPr lang="fr-FR" b="1" dirty="0"/>
              <a:t>- Remarque : les interlocuteurs = destinateur + destinataire.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581400"/>
            <a:ext cx="1371600" cy="16811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814388"/>
            <a:ext cx="2314575" cy="154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5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/>
              <a:t>B</a:t>
            </a:r>
            <a:r>
              <a:rPr lang="fr-FR" b="1" dirty="0" err="1" smtClean="0"/>
              <a:t>-La</a:t>
            </a:r>
            <a:r>
              <a:rPr lang="fr-FR" b="1" dirty="0" smtClean="0"/>
              <a:t> modalisation du discours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locuteur révèle souvent dans son énoncé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son point de vue</a:t>
            </a:r>
            <a:r>
              <a:rPr lang="fr-FR" dirty="0" smtClean="0"/>
              <a:t>( incertain, adhérer un peu, beaucoup, prendre distance ou même le rejeter)</a:t>
            </a:r>
          </a:p>
          <a:p>
            <a:r>
              <a:rPr lang="fr-FR" dirty="0" smtClean="0"/>
              <a:t>L’énoncé contient alors des traces qu’on appelle « 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indices de subjectivité</a:t>
            </a:r>
            <a:r>
              <a:rPr lang="fr-FR" dirty="0" smtClean="0"/>
              <a:t> ».</a:t>
            </a:r>
          </a:p>
          <a:p>
            <a:r>
              <a:rPr lang="fr-FR" dirty="0" smtClean="0"/>
              <a:t>C ’est 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modalisation du discours</a:t>
            </a:r>
            <a:r>
              <a:rPr lang="fr-FR" dirty="0" smtClean="0"/>
              <a:t>.</a:t>
            </a:r>
          </a:p>
          <a:p>
            <a:r>
              <a:rPr lang="fr-FR" dirty="0" smtClean="0"/>
              <a:t>C’est donc un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discours subjectif</a:t>
            </a:r>
            <a:r>
              <a:rPr lang="fr-FR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4414836"/>
            <a:ext cx="20574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8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274</TotalTime>
  <Words>687</Words>
  <Application>Microsoft Office PowerPoint</Application>
  <PresentationFormat>On-screen Show (4:3)</PresentationFormat>
  <Paragraphs>102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Austin</vt:lpstr>
      <vt:lpstr>Les indices de l’énonciation</vt:lpstr>
      <vt:lpstr>I-Définition</vt:lpstr>
      <vt:lpstr>II-Les  éléments de la situation d’énonciation:</vt:lpstr>
      <vt:lpstr>III-Les indices de l’énonciation </vt:lpstr>
      <vt:lpstr>III-Indices de l’énonciation</vt:lpstr>
      <vt:lpstr>A-Marqueurs grammaticaux: 1-indices de personne</vt:lpstr>
      <vt:lpstr>  2- Indices de temps (se rapportant à la situation d’énonciation)</vt:lpstr>
      <vt:lpstr> 3- Indices de lieu </vt:lpstr>
      <vt:lpstr>B-La modalisation du discours</vt:lpstr>
      <vt:lpstr>B- Les indices de subjectivité (marques sémantiques ou lexicales/modalisation)</vt:lpstr>
      <vt:lpstr>C. Modalisateurs</vt:lpstr>
      <vt:lpstr>C. Modalisateurs</vt:lpstr>
      <vt:lpstr>C. Modalisateurs </vt:lpstr>
      <vt:lpstr>Remarque: les modalisateurs peuvent se combiner dans une même phrase.</vt:lpstr>
      <vt:lpstr>modalisateurs</vt:lpstr>
      <vt:lpstr>Application sur les marqueurs grammaticaux</vt:lpstr>
      <vt:lpstr>Lisez le texte suivant puis répondez aux questions.</vt:lpstr>
      <vt:lpstr>Questions</vt:lpstr>
      <vt:lpstr> </vt:lpstr>
      <vt:lpstr>Application sur les marqueurs sémantiques</vt:lpstr>
      <vt:lpstr>Ex1: Précisez si l’énoncé est objectif ou subjectif</vt:lpstr>
      <vt:lpstr>EX 2 : Soulignez les modalisateurs et précisez s’ils expriment le doute ou la certitude</vt:lpstr>
      <vt:lpstr>              A bientôt!</vt:lpstr>
    </vt:vector>
  </TitlesOfParts>
  <Company>فراس الصعيو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L’énonciation</dc:title>
  <dc:creator>LENOVO</dc:creator>
  <cp:lastModifiedBy>LENOVO</cp:lastModifiedBy>
  <cp:revision>30</cp:revision>
  <dcterms:created xsi:type="dcterms:W3CDTF">2020-10-31T16:32:54Z</dcterms:created>
  <dcterms:modified xsi:type="dcterms:W3CDTF">2020-11-01T11:30:05Z</dcterms:modified>
</cp:coreProperties>
</file>